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4"/>
  </p:notesMasterIdLst>
  <p:handoutMasterIdLst>
    <p:handoutMasterId r:id="rId35"/>
  </p:handoutMasterIdLst>
  <p:sldIdLst>
    <p:sldId id="541" r:id="rId2"/>
    <p:sldId id="643" r:id="rId3"/>
    <p:sldId id="645" r:id="rId4"/>
    <p:sldId id="646" r:id="rId5"/>
    <p:sldId id="295" r:id="rId6"/>
    <p:sldId id="269" r:id="rId7"/>
    <p:sldId id="619" r:id="rId8"/>
    <p:sldId id="621" r:id="rId9"/>
    <p:sldId id="275" r:id="rId10"/>
    <p:sldId id="276" r:id="rId11"/>
    <p:sldId id="277" r:id="rId12"/>
    <p:sldId id="536" r:id="rId13"/>
    <p:sldId id="558" r:id="rId14"/>
    <p:sldId id="647" r:id="rId15"/>
    <p:sldId id="652" r:id="rId16"/>
    <p:sldId id="653" r:id="rId17"/>
    <p:sldId id="656" r:id="rId18"/>
    <p:sldId id="657" r:id="rId19"/>
    <p:sldId id="658" r:id="rId20"/>
    <p:sldId id="648" r:id="rId21"/>
    <p:sldId id="540" r:id="rId22"/>
    <p:sldId id="816" r:id="rId23"/>
    <p:sldId id="655" r:id="rId24"/>
    <p:sldId id="649" r:id="rId25"/>
    <p:sldId id="659" r:id="rId26"/>
    <p:sldId id="650" r:id="rId27"/>
    <p:sldId id="660" r:id="rId28"/>
    <p:sldId id="651" r:id="rId29"/>
    <p:sldId id="661" r:id="rId30"/>
    <p:sldId id="662" r:id="rId31"/>
    <p:sldId id="815" r:id="rId32"/>
    <p:sldId id="535" r:id="rId3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4F7799-6896-4679-AC3F-F6DAFC020DAA}">
          <p14:sldIdLst>
            <p14:sldId id="541"/>
            <p14:sldId id="643"/>
            <p14:sldId id="645"/>
            <p14:sldId id="646"/>
            <p14:sldId id="295"/>
            <p14:sldId id="269"/>
            <p14:sldId id="619"/>
            <p14:sldId id="621"/>
            <p14:sldId id="275"/>
            <p14:sldId id="276"/>
            <p14:sldId id="277"/>
            <p14:sldId id="536"/>
            <p14:sldId id="558"/>
            <p14:sldId id="647"/>
            <p14:sldId id="652"/>
            <p14:sldId id="653"/>
            <p14:sldId id="656"/>
            <p14:sldId id="657"/>
            <p14:sldId id="658"/>
            <p14:sldId id="648"/>
            <p14:sldId id="540"/>
            <p14:sldId id="816"/>
            <p14:sldId id="655"/>
            <p14:sldId id="649"/>
            <p14:sldId id="659"/>
            <p14:sldId id="650"/>
            <p14:sldId id="660"/>
            <p14:sldId id="651"/>
            <p14:sldId id="661"/>
            <p14:sldId id="662"/>
            <p14:sldId id="815"/>
            <p14:sldId id="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29" autoAdjust="0"/>
  </p:normalViewPr>
  <p:slideViewPr>
    <p:cSldViewPr>
      <p:cViewPr varScale="1">
        <p:scale>
          <a:sx n="120" d="100"/>
          <a:sy n="120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51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8AF3-8775-49FA-AF95-4B3807369F53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0621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51" y="8830621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63EF-54A1-4284-A5A0-60DADFC4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3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7595-54B3-4267-A7DA-DB35376E627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3578"/>
            <a:ext cx="548515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8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829678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C678B-C17F-4919-B95F-B71576581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0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D9938-9CD8-42A7-B376-F17213210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76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33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8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9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8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7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D523-7590-4A7A-BD8F-6C2F7DAE2B36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2EFF8B-5CC2-4E25-9AE1-343ABC5FB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54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7" y="1143000"/>
            <a:ext cx="6172200" cy="2069636"/>
          </a:xfrm>
        </p:spPr>
        <p:txBody>
          <a:bodyPr/>
          <a:lstStyle/>
          <a:p>
            <a:r>
              <a:rPr lang="en-US" sz="3300" b="1" dirty="0">
                <a:latin typeface="+mn-lt"/>
                <a:ea typeface="Source Sans Pro Black" panose="020B0803030403020204" pitchFamily="34" charset="0"/>
                <a:cs typeface="Times New Roman" pitchFamily="18" charset="0"/>
              </a:rPr>
              <a:t>Legal Issues and Higher Education Coordinating Boards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522" y="3505200"/>
            <a:ext cx="6032205" cy="25785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Thomas W. Pennington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 Professor of Legal Studies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Arkansas Tech University</a:t>
            </a:r>
          </a:p>
          <a:p>
            <a:pPr>
              <a:lnSpc>
                <a:spcPct val="120000"/>
              </a:lnSpc>
            </a:pPr>
            <a:endParaRPr lang="en-US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2024 Annual Trustees Conference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March 26, 2024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/>
              <a:t>University of Arkansas Pulaski Technical College</a:t>
            </a:r>
          </a:p>
        </p:txBody>
      </p:sp>
    </p:spTree>
    <p:extLst>
      <p:ext uri="{BB962C8B-B14F-4D97-AF65-F5344CB8AC3E}">
        <p14:creationId xmlns:p14="http://schemas.microsoft.com/office/powerpoint/2010/main" val="208677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35556"/>
          <a:stretch/>
        </p:blipFill>
        <p:spPr>
          <a:xfrm>
            <a:off x="304800" y="609600"/>
            <a:ext cx="8763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333"/>
          <a:stretch/>
        </p:blipFill>
        <p:spPr>
          <a:xfrm>
            <a:off x="304800" y="304800"/>
            <a:ext cx="853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3820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900" b="1" dirty="0">
                <a:latin typeface="Cambria" panose="02040503050406030204" pitchFamily="18" charset="0"/>
                <a:ea typeface="Source Sans Pro Semibold" panose="020B0603030403020204" pitchFamily="34" charset="0"/>
                <a:cs typeface="Times New Roman" pitchFamily="18" charset="0"/>
              </a:rPr>
              <a:t>Legal Issues in Higher Education</a:t>
            </a:r>
            <a:endParaRPr lang="en-US" sz="2800" dirty="0">
              <a:ea typeface="Source Sans Pro Semibold" panose="020B0603030403020204" pitchFamily="34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37865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81000"/>
            <a:ext cx="6347713" cy="1066800"/>
          </a:xfrm>
        </p:spPr>
        <p:txBody>
          <a:bodyPr>
            <a:normAutofit/>
          </a:bodyPr>
          <a:lstStyle/>
          <a:p>
            <a:r>
              <a:rPr lang="en-US" sz="6000" dirty="0"/>
              <a:t>1. Social Media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7AFE95-E415-401B-BD88-4E3E434C0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225" b="75758"/>
          <a:stretch/>
        </p:blipFill>
        <p:spPr>
          <a:xfrm>
            <a:off x="1447800" y="1676400"/>
            <a:ext cx="5181600" cy="3962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11E3A6-F4DD-4A57-BC7C-8E16618FFB89}"/>
              </a:ext>
            </a:extLst>
          </p:cNvPr>
          <p:cNvSpPr txBox="1"/>
          <p:nvPr/>
        </p:nvSpPr>
        <p:spPr>
          <a:xfrm>
            <a:off x="3147311" y="581511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Northwest Arkansas Democrat Gazette, March 16, 2024.</a:t>
            </a:r>
          </a:p>
        </p:txBody>
      </p:sp>
    </p:spTree>
    <p:extLst>
      <p:ext uri="{BB962C8B-B14F-4D97-AF65-F5344CB8AC3E}">
        <p14:creationId xmlns:p14="http://schemas.microsoft.com/office/powerpoint/2010/main" val="415394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3820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O’Connor v. Ratcliff </a:t>
            </a:r>
          </a:p>
          <a:p>
            <a:pPr marL="0" indent="0">
              <a:buNone/>
            </a:pP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Lindke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v. Freed</a:t>
            </a:r>
          </a:p>
          <a:p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22258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3820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900" b="1" dirty="0">
                <a:latin typeface="Cambria" panose="02040503050406030204" pitchFamily="18" charset="0"/>
                <a:ea typeface="Source Sans Pro Semibold" panose="020B0603030403020204" pitchFamily="34" charset="0"/>
                <a:cs typeface="Times New Roman" pitchFamily="18" charset="0"/>
              </a:rPr>
              <a:t>Public officials sued for blocking critics on social media.</a:t>
            </a:r>
            <a:endParaRPr lang="en-US" sz="2800" dirty="0">
              <a:ea typeface="Source Sans Pro Semibold" panose="020B0603030403020204" pitchFamily="34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42083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3820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b="1" dirty="0">
                <a:latin typeface="Cambria" panose="02040503050406030204" pitchFamily="18" charset="0"/>
                <a:ea typeface="Source Sans Pro Semibold" panose="020B0603030403020204" pitchFamily="34" charset="0"/>
                <a:cs typeface="Times New Roman" pitchFamily="18" charset="0"/>
              </a:rPr>
              <a:t>Officials must have the authority to speak on behalf of their governments and intend to use it (authority) for their posts to be regarded essentially as the governments.</a:t>
            </a:r>
            <a:endParaRPr lang="en-US" sz="4800" dirty="0">
              <a:ea typeface="Source Sans Pro Semibold" panose="020B0603030403020204" pitchFamily="34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8440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36615-4623-4D7F-89A8-5B3224091C84}"/>
              </a:ext>
            </a:extLst>
          </p:cNvPr>
          <p:cNvSpPr/>
          <p:nvPr/>
        </p:nvSpPr>
        <p:spPr>
          <a:xfrm>
            <a:off x="533400" y="5334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A2A2A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Public officials can be sued for blocking or deleting critical commentary if a public employee has the “actual authority to speak on the state’s behalf” and “purported to exercise that authority” in the social media post at issue.</a:t>
            </a:r>
            <a:r>
              <a:rPr lang="en-US" sz="4400" dirty="0">
                <a:solidFill>
                  <a:srgbClr val="2A2A2A"/>
                </a:solidFill>
                <a:latin typeface="georgia" panose="02040502050405020303" pitchFamily="18" charset="0"/>
              </a:rPr>
              <a:t>.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FEC8E-8E44-481D-B4E2-46C802371EAA}"/>
              </a:ext>
            </a:extLst>
          </p:cNvPr>
          <p:cNvSpPr txBox="1"/>
          <p:nvPr/>
        </p:nvSpPr>
        <p:spPr>
          <a:xfrm>
            <a:off x="4419600" y="61399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Washington Post, March 15, 2024</a:t>
            </a:r>
          </a:p>
        </p:txBody>
      </p:sp>
    </p:spTree>
    <p:extLst>
      <p:ext uri="{BB962C8B-B14F-4D97-AF65-F5344CB8AC3E}">
        <p14:creationId xmlns:p14="http://schemas.microsoft.com/office/powerpoint/2010/main" val="168299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2954F-A47E-43CB-A696-FD193C2A4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330" y="1027730"/>
            <a:ext cx="6404679" cy="48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3820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900" b="1" dirty="0">
                <a:latin typeface="Cambria" panose="02040503050406030204" pitchFamily="18" charset="0"/>
                <a:ea typeface="Source Sans Pro Semibold" panose="020B0603030403020204" pitchFamily="34" charset="0"/>
                <a:cs typeface="Times New Roman" pitchFamily="18" charset="0"/>
              </a:rPr>
              <a:t>Hypothetical: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900" b="1" dirty="0">
                <a:latin typeface="Cambria" panose="02040503050406030204" pitchFamily="18" charset="0"/>
                <a:ea typeface="Source Sans Pro Semibold" panose="020B0603030403020204" pitchFamily="34" charset="0"/>
                <a:cs typeface="Times New Roman" pitchFamily="18" charset="0"/>
              </a:rPr>
              <a:t>“Remove the cap on Medicare-funded residency slots.”</a:t>
            </a:r>
            <a:endParaRPr lang="en-US" sz="2800" dirty="0">
              <a:ea typeface="Source Sans Pro Semibold" panose="020B0603030403020204" pitchFamily="34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19720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condley\Desktop\Random Stuff\20th Anniversary Prezi\Thomas school 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667" y="846745"/>
            <a:ext cx="3260667" cy="51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81000"/>
            <a:ext cx="6347713" cy="1066800"/>
          </a:xfrm>
        </p:spPr>
        <p:txBody>
          <a:bodyPr>
            <a:normAutofit/>
          </a:bodyPr>
          <a:lstStyle/>
          <a:p>
            <a:r>
              <a:rPr lang="en-US" sz="6000" dirty="0"/>
              <a:t>2. </a:t>
            </a:r>
            <a:r>
              <a:rPr lang="en-US" sz="6000" dirty="0" err="1"/>
              <a:t>Clery</a:t>
            </a:r>
            <a:r>
              <a:rPr lang="en-US" sz="6000" dirty="0"/>
              <a:t> 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1E3A6-F4DD-4A57-BC7C-8E16618FFB89}"/>
              </a:ext>
            </a:extLst>
          </p:cNvPr>
          <p:cNvSpPr txBox="1"/>
          <p:nvPr/>
        </p:nvSpPr>
        <p:spPr>
          <a:xfrm>
            <a:off x="5791200" y="632311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Public Radio, March 4, 2024.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5E6496-9449-458B-84EC-DA6DB6787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8" b="16165"/>
          <a:stretch/>
        </p:blipFill>
        <p:spPr>
          <a:xfrm>
            <a:off x="533400" y="1447801"/>
            <a:ext cx="5029200" cy="5218330"/>
          </a:xfrm>
        </p:spPr>
      </p:pic>
    </p:spTree>
    <p:extLst>
      <p:ext uri="{BB962C8B-B14F-4D97-AF65-F5344CB8AC3E}">
        <p14:creationId xmlns:p14="http://schemas.microsoft.com/office/powerpoint/2010/main" val="305981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3820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dirty="0"/>
              <a:t>The </a:t>
            </a:r>
            <a:r>
              <a:rPr lang="en-US" sz="5400" b="1" dirty="0" err="1"/>
              <a:t>Clery</a:t>
            </a:r>
            <a:r>
              <a:rPr lang="en-US" sz="5400" b="1" dirty="0"/>
              <a:t> Act</a:t>
            </a:r>
            <a:r>
              <a:rPr lang="en-US" sz="5400" dirty="0"/>
              <a:t> is a consumer protection law that aims to provide transparency around campus crime policy and statistics.</a:t>
            </a:r>
            <a:endParaRPr lang="en-US" sz="5400" dirty="0">
              <a:ea typeface="Source Sans Pro Semibold" panose="020B060303040302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latin typeface="Cambria" panose="02040503050406030204" pitchFamily="18" charset="0"/>
              <a:ea typeface="Source Sans Pro Semibold" panose="020B0603030403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1304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E552-F575-4F62-BF7D-12295C5A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274C-1EA6-4DDB-9AF1-AE87FAE68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70000"/>
            <a:ext cx="6347714" cy="3880773"/>
          </a:xfrm>
        </p:spPr>
        <p:txBody>
          <a:bodyPr>
            <a:normAutofit/>
          </a:bodyPr>
          <a:lstStyle/>
          <a:p>
            <a:r>
              <a:rPr lang="en-US" sz="6000" dirty="0"/>
              <a:t>Annual crime report</a:t>
            </a:r>
          </a:p>
          <a:p>
            <a:r>
              <a:rPr lang="en-US" sz="6000" dirty="0"/>
              <a:t>October 1</a:t>
            </a:r>
            <a:r>
              <a:rPr lang="en-US" sz="6000" baseline="30000" dirty="0"/>
              <a:t>st</a:t>
            </a:r>
            <a:r>
              <a:rPr lang="en-US" sz="6000" dirty="0"/>
              <a:t> each year.</a:t>
            </a:r>
          </a:p>
        </p:txBody>
      </p:sp>
    </p:spTree>
    <p:extLst>
      <p:ext uri="{BB962C8B-B14F-4D97-AF65-F5344CB8AC3E}">
        <p14:creationId xmlns:p14="http://schemas.microsoft.com/office/powerpoint/2010/main" val="252613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E552-F575-4F62-BF7D-12295C5A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274C-1EA6-4DDB-9AF1-AE87FAE6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Fine is $62,689</a:t>
            </a:r>
          </a:p>
          <a:p>
            <a:r>
              <a:rPr lang="en-US" sz="6000" dirty="0"/>
              <a:t>Per violation</a:t>
            </a:r>
          </a:p>
        </p:txBody>
      </p:sp>
    </p:spTree>
    <p:extLst>
      <p:ext uri="{BB962C8B-B14F-4D97-AF65-F5344CB8AC3E}">
        <p14:creationId xmlns:p14="http://schemas.microsoft.com/office/powerpoint/2010/main" val="25489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5557"/>
            <a:ext cx="8153402" cy="1066800"/>
          </a:xfrm>
        </p:spPr>
        <p:txBody>
          <a:bodyPr>
            <a:normAutofit/>
          </a:bodyPr>
          <a:lstStyle/>
          <a:p>
            <a:r>
              <a:rPr lang="en-US" sz="6000" dirty="0"/>
              <a:t>3. Athletics – Part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1E3A6-F4DD-4A57-BC7C-8E16618FFB89}"/>
              </a:ext>
            </a:extLst>
          </p:cNvPr>
          <p:cNvSpPr txBox="1"/>
          <p:nvPr/>
        </p:nvSpPr>
        <p:spPr>
          <a:xfrm>
            <a:off x="5715000" y="610922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Northwest Arkansas Democrat Gazette, February 24, 2024.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E71F52-BC0C-4B1D-8E9C-050B02AE2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6" r="5486" b="27617"/>
          <a:stretch/>
        </p:blipFill>
        <p:spPr>
          <a:xfrm>
            <a:off x="609600" y="1219200"/>
            <a:ext cx="4876800" cy="5334000"/>
          </a:xfrm>
        </p:spPr>
      </p:pic>
    </p:spTree>
    <p:extLst>
      <p:ext uri="{BB962C8B-B14F-4D97-AF65-F5344CB8AC3E}">
        <p14:creationId xmlns:p14="http://schemas.microsoft.com/office/powerpoint/2010/main" val="4120139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96E6-1996-4BC6-B225-186E8951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347713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1296-2929-4FC4-A31A-A1F07723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305802" cy="3880773"/>
          </a:xfrm>
        </p:spPr>
        <p:txBody>
          <a:bodyPr>
            <a:noAutofit/>
          </a:bodyPr>
          <a:lstStyle/>
          <a:p>
            <a:r>
              <a:rPr lang="en-US" sz="2800" dirty="0"/>
              <a:t>1.  NCAA rule prohibited 3</a:t>
            </a:r>
            <a:r>
              <a:rPr lang="en-US" sz="2800" baseline="30000" dirty="0"/>
              <a:t>rd</a:t>
            </a:r>
            <a:r>
              <a:rPr lang="en-US" sz="2800" dirty="0"/>
              <a:t> parties from paying recruits to attend a particular school.</a:t>
            </a:r>
          </a:p>
          <a:p>
            <a:r>
              <a:rPr lang="en-US" sz="2800" dirty="0"/>
              <a:t>2.  Court granted preliminary injunction against NCAA.</a:t>
            </a:r>
          </a:p>
          <a:p>
            <a:r>
              <a:rPr lang="en-US" sz="2800" dirty="0"/>
              <a:t>3.  NCAA’s prohibition likely violates federal antitrust laws.</a:t>
            </a:r>
          </a:p>
          <a:p>
            <a:r>
              <a:rPr lang="en-US" sz="2800" dirty="0"/>
              <a:t>4.  Lawsuit did not challenge NCAA NIL rule that prohibits linking NIL to athletic performance (so amateurism is still protected).</a:t>
            </a:r>
          </a:p>
          <a:p>
            <a:r>
              <a:rPr lang="en-US" sz="2800" dirty="0"/>
              <a:t>5.  Lawsuit is in it’s infancy and is a long way from over.</a:t>
            </a:r>
          </a:p>
        </p:txBody>
      </p:sp>
    </p:spTree>
    <p:extLst>
      <p:ext uri="{BB962C8B-B14F-4D97-AF65-F5344CB8AC3E}">
        <p14:creationId xmlns:p14="http://schemas.microsoft.com/office/powerpoint/2010/main" val="39328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5557"/>
            <a:ext cx="8153402" cy="1066800"/>
          </a:xfrm>
        </p:spPr>
        <p:txBody>
          <a:bodyPr>
            <a:normAutofit/>
          </a:bodyPr>
          <a:lstStyle/>
          <a:p>
            <a:r>
              <a:rPr lang="en-US" sz="6000" dirty="0"/>
              <a:t>3. Athletics – Part Two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1E3A6-F4DD-4A57-BC7C-8E16618FFB89}"/>
              </a:ext>
            </a:extLst>
          </p:cNvPr>
          <p:cNvSpPr txBox="1"/>
          <p:nvPr/>
        </p:nvSpPr>
        <p:spPr>
          <a:xfrm>
            <a:off x="5715000" y="61092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Wall Street Journal, March 6, 2024.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2D2756-65EF-4959-A931-D8D31276A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9" b="12715"/>
          <a:stretch/>
        </p:blipFill>
        <p:spPr>
          <a:xfrm>
            <a:off x="533400" y="1524000"/>
            <a:ext cx="5181600" cy="4191000"/>
          </a:xfrm>
        </p:spPr>
      </p:pic>
    </p:spTree>
    <p:extLst>
      <p:ext uri="{BB962C8B-B14F-4D97-AF65-F5344CB8AC3E}">
        <p14:creationId xmlns:p14="http://schemas.microsoft.com/office/powerpoint/2010/main" val="3692156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96E6-1996-4BC6-B225-186E8951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347713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1296-2929-4FC4-A31A-A1F07723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3880773"/>
          </a:xfrm>
        </p:spPr>
        <p:txBody>
          <a:bodyPr>
            <a:noAutofit/>
          </a:bodyPr>
          <a:lstStyle/>
          <a:p>
            <a:r>
              <a:rPr lang="en-US" sz="2800" dirty="0"/>
              <a:t>1.  February 5, 2024, a National Labor Relations Board (NLRB) official ruled that members of the Dartmouth men’s basketball team are employees of the school and entitled to unionize.</a:t>
            </a:r>
          </a:p>
          <a:p>
            <a:r>
              <a:rPr lang="en-US" sz="2800" dirty="0"/>
              <a:t>2.  On March 5, 2024, the men’s basketball team voted to join the Service Employees International Union Local 560.</a:t>
            </a:r>
          </a:p>
          <a:p>
            <a:r>
              <a:rPr lang="en-US" sz="2800" dirty="0"/>
              <a:t>3.  March 14, 2024, NLRB certified  the union to represent the basketball players.</a:t>
            </a:r>
          </a:p>
          <a:p>
            <a:r>
              <a:rPr lang="en-US" sz="2800" dirty="0"/>
              <a:t>4.  Absent an appeal, the players and school will now negotiate a collective bargaining agreement that will cover working conditions such as salary, practice hours, and healthcare benefits.</a:t>
            </a:r>
          </a:p>
        </p:txBody>
      </p:sp>
    </p:spTree>
    <p:extLst>
      <p:ext uri="{BB962C8B-B14F-4D97-AF65-F5344CB8AC3E}">
        <p14:creationId xmlns:p14="http://schemas.microsoft.com/office/powerpoint/2010/main" val="106998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5557"/>
            <a:ext cx="8153402" cy="1066800"/>
          </a:xfrm>
        </p:spPr>
        <p:txBody>
          <a:bodyPr>
            <a:normAutofit/>
          </a:bodyPr>
          <a:lstStyle/>
          <a:p>
            <a:r>
              <a:rPr lang="en-US" sz="6000" dirty="0"/>
              <a:t>4.  Sexual Harassment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1E3A6-F4DD-4A57-BC7C-8E16618FFB89}"/>
              </a:ext>
            </a:extLst>
          </p:cNvPr>
          <p:cNvSpPr txBox="1"/>
          <p:nvPr/>
        </p:nvSpPr>
        <p:spPr>
          <a:xfrm>
            <a:off x="5715000" y="61092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JDSUPRA, March 7, 2024.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AA0C72-DD50-4A50-B22E-D9A514436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7" b="51238"/>
          <a:stretch/>
        </p:blipFill>
        <p:spPr>
          <a:xfrm>
            <a:off x="533400" y="1752600"/>
            <a:ext cx="5410200" cy="3505200"/>
          </a:xfrm>
        </p:spPr>
      </p:pic>
    </p:spTree>
    <p:extLst>
      <p:ext uri="{BB962C8B-B14F-4D97-AF65-F5344CB8AC3E}">
        <p14:creationId xmlns:p14="http://schemas.microsoft.com/office/powerpoint/2010/main" val="1293569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5557"/>
            <a:ext cx="8153402" cy="10668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5.  Freedom of Information 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1E3A6-F4DD-4A57-BC7C-8E16618FFB89}"/>
              </a:ext>
            </a:extLst>
          </p:cNvPr>
          <p:cNvSpPr txBox="1"/>
          <p:nvPr/>
        </p:nvSpPr>
        <p:spPr>
          <a:xfrm>
            <a:off x="5715000" y="61092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JDSUPRA, March 7, 2024.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18F3F-D21B-44D7-961D-B4A8243FB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 Recent changes and more on the horizon.</a:t>
            </a:r>
          </a:p>
          <a:p>
            <a:r>
              <a:rPr lang="en-US" sz="3600" dirty="0"/>
              <a:t>2.  Public (K-12) schools can have attorney in executive session.  Public colleges and universities cannot.</a:t>
            </a:r>
          </a:p>
        </p:txBody>
      </p:sp>
    </p:spTree>
    <p:extLst>
      <p:ext uri="{BB962C8B-B14F-4D97-AF65-F5344CB8AC3E}">
        <p14:creationId xmlns:p14="http://schemas.microsoft.com/office/powerpoint/2010/main" val="40759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8060" t="34494" r="19729" b="25762"/>
          <a:stretch/>
        </p:blipFill>
        <p:spPr bwMode="auto">
          <a:xfrm>
            <a:off x="510053" y="1384768"/>
            <a:ext cx="8123895" cy="4088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5557"/>
            <a:ext cx="8153402" cy="10668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5.  Freedom of Information Act, cont’d.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18F3F-D21B-44D7-961D-B4A8243F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772401" cy="3880773"/>
          </a:xfrm>
        </p:spPr>
        <p:txBody>
          <a:bodyPr>
            <a:noAutofit/>
          </a:bodyPr>
          <a:lstStyle/>
          <a:p>
            <a:r>
              <a:rPr lang="en-US" sz="4400" dirty="0"/>
              <a:t>3.  Act 879 of 2023 requires a response.</a:t>
            </a:r>
          </a:p>
          <a:p>
            <a:r>
              <a:rPr lang="en-US" sz="4400" dirty="0"/>
              <a:t>4.  Ongoing efforts to have state constitutional amendment.</a:t>
            </a:r>
          </a:p>
        </p:txBody>
      </p:sp>
    </p:spTree>
    <p:extLst>
      <p:ext uri="{BB962C8B-B14F-4D97-AF65-F5344CB8AC3E}">
        <p14:creationId xmlns:p14="http://schemas.microsoft.com/office/powerpoint/2010/main" val="36139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A word of thanks.  </a:t>
            </a:r>
          </a:p>
        </p:txBody>
      </p:sp>
    </p:spTree>
    <p:extLst>
      <p:ext uri="{BB962C8B-B14F-4D97-AF65-F5344CB8AC3E}">
        <p14:creationId xmlns:p14="http://schemas.microsoft.com/office/powerpoint/2010/main" val="1190101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752600"/>
            <a:ext cx="8382000" cy="2590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6900" b="1" dirty="0">
              <a:latin typeface="Cambria" panose="02040503050406030204" pitchFamily="18" charset="0"/>
              <a:ea typeface="Source Sans Pro Semibold" panose="020B060303040302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900" dirty="0">
                <a:latin typeface="Cambria" panose="02040503050406030204" pitchFamily="18" charset="0"/>
                <a:ea typeface="Source Sans Pro Semibold" panose="020B0603030403020204" pitchFamily="34" charset="0"/>
                <a:cs typeface="Times New Roman" pitchFamily="18" charset="0"/>
              </a:rPr>
              <a:t>Questions?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6900" b="1" dirty="0">
              <a:latin typeface="Cambria" panose="02040503050406030204" pitchFamily="18" charset="0"/>
              <a:ea typeface="Source Sans Pro Semibold" panose="020B0603030403020204" pitchFamily="34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900" b="1" dirty="0">
                <a:latin typeface="Cambria" panose="02040503050406030204" pitchFamily="18" charset="0"/>
                <a:ea typeface="Source Sans Pro Semibold" panose="020B0603030403020204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35694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4079" t="21412" r="14114" b="18647"/>
          <a:stretch/>
        </p:blipFill>
        <p:spPr bwMode="auto">
          <a:xfrm>
            <a:off x="1644747" y="1166019"/>
            <a:ext cx="5854507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5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latin typeface="Times New Roman" pitchFamily="18" charset="0"/>
                <a:ea typeface="+mj-ea"/>
                <a:cs typeface="Times New Roman" pitchFamily="18" charset="0"/>
              </a:rPr>
              <a:t>Athletics </a:t>
            </a:r>
          </a:p>
          <a:p>
            <a:pPr marL="0" indent="0" algn="ctr">
              <a:buNone/>
            </a:pPr>
            <a:r>
              <a:rPr lang="en-US" sz="7200" b="1" dirty="0">
                <a:latin typeface="Times New Roman" pitchFamily="18" charset="0"/>
                <a:ea typeface="+mj-ea"/>
                <a:cs typeface="Times New Roman" pitchFamily="18" charset="0"/>
              </a:rPr>
              <a:t>Academics</a:t>
            </a:r>
          </a:p>
          <a:p>
            <a:pPr marL="0" indent="0" algn="ctr">
              <a:buNone/>
            </a:pPr>
            <a:r>
              <a:rPr lang="en-US" sz="7200" b="1" dirty="0">
                <a:latin typeface="Times New Roman" pitchFamily="18" charset="0"/>
                <a:ea typeface="+mj-ea"/>
                <a:cs typeface="Times New Roman" pitchFamily="18" charset="0"/>
              </a:rPr>
              <a:t>Arts</a:t>
            </a:r>
          </a:p>
        </p:txBody>
      </p:sp>
    </p:spTree>
    <p:extLst>
      <p:ext uri="{BB962C8B-B14F-4D97-AF65-F5344CB8AC3E}">
        <p14:creationId xmlns:p14="http://schemas.microsoft.com/office/powerpoint/2010/main" val="32602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5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</a:t>
            </a:r>
          </a:p>
          <a:p>
            <a:pPr marL="0" indent="0" algn="ctr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53652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666"/>
          <a:stretch/>
        </p:blipFill>
        <p:spPr>
          <a:xfrm>
            <a:off x="2988410" y="1676400"/>
            <a:ext cx="316718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25555"/>
          <a:stretch/>
        </p:blipFill>
        <p:spPr>
          <a:xfrm>
            <a:off x="1295400" y="838200"/>
            <a:ext cx="624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1" t="18474" r="1881" b="19223"/>
          <a:stretch/>
        </p:blipFill>
        <p:spPr>
          <a:xfrm>
            <a:off x="1752600" y="228600"/>
            <a:ext cx="5638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35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7110</TotalTime>
  <Words>518</Words>
  <Application>Microsoft Office PowerPoint</Application>
  <PresentationFormat>On-screen Show (4:3)</PresentationFormat>
  <Paragraphs>66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georgia</vt:lpstr>
      <vt:lpstr>Source Sans Pro Semibold</vt:lpstr>
      <vt:lpstr>Times New Roman</vt:lpstr>
      <vt:lpstr>Trebuchet MS</vt:lpstr>
      <vt:lpstr>Wingdings 3</vt:lpstr>
      <vt:lpstr>Facet</vt:lpstr>
      <vt:lpstr>Legal Issues and Higher Education Coordinating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Clery Act</vt:lpstr>
      <vt:lpstr>PowerPoint Presentation</vt:lpstr>
      <vt:lpstr>PowerPoint Presentation</vt:lpstr>
      <vt:lpstr>PowerPoint Presentation</vt:lpstr>
      <vt:lpstr>3. Athletics – Part One</vt:lpstr>
      <vt:lpstr>PowerPoint Presentation</vt:lpstr>
      <vt:lpstr>3. Athletics – Part Two</vt:lpstr>
      <vt:lpstr>PowerPoint Presentation</vt:lpstr>
      <vt:lpstr>4.  Sexual Harassment</vt:lpstr>
      <vt:lpstr>5.  Freedom of Information Act</vt:lpstr>
      <vt:lpstr>5.  Freedom of Information Act, cont’d. </vt:lpstr>
      <vt:lpstr>PowerPoint Presentation</vt:lpstr>
      <vt:lpstr>PowerPoint Presentation</vt:lpstr>
    </vt:vector>
  </TitlesOfParts>
  <Company>Arkansas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Condley</dc:creator>
  <cp:lastModifiedBy>Nichole Abernathy (ADHE)</cp:lastModifiedBy>
  <cp:revision>309</cp:revision>
  <cp:lastPrinted>2018-11-12T22:48:04Z</cp:lastPrinted>
  <dcterms:created xsi:type="dcterms:W3CDTF">2013-09-25T14:35:02Z</dcterms:created>
  <dcterms:modified xsi:type="dcterms:W3CDTF">2024-03-25T18:07:23Z</dcterms:modified>
</cp:coreProperties>
</file>